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9" r:id="rId3"/>
    <p:sldId id="270" r:id="rId4"/>
    <p:sldId id="271" r:id="rId5"/>
    <p:sldId id="258" r:id="rId6"/>
    <p:sldId id="260" r:id="rId7"/>
    <p:sldId id="263" r:id="rId8"/>
    <p:sldId id="261" r:id="rId9"/>
    <p:sldId id="262" r:id="rId10"/>
    <p:sldId id="272" r:id="rId11"/>
    <p:sldId id="266" r:id="rId12"/>
    <p:sldId id="265" r:id="rId13"/>
    <p:sldId id="268" r:id="rId14"/>
    <p:sldId id="275" r:id="rId15"/>
    <p:sldId id="264" r:id="rId16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9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7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0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3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8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5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0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4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5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3F0F7-4AA1-4B53-A287-4E0AB555516B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3B071-2B7A-40C3-BDCC-709CC743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5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20" y="-130630"/>
            <a:ext cx="10515600" cy="27338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The </a:t>
            </a:r>
            <a:r>
              <a:rPr lang="en-US" b="1" dirty="0"/>
              <a:t>SABR TRU-</a:t>
            </a:r>
            <a:r>
              <a:rPr lang="en-US" b="1" dirty="0" err="1"/>
              <a:t>Zr</a:t>
            </a:r>
            <a:r>
              <a:rPr lang="en-US" b="1" dirty="0"/>
              <a:t> Fuel, Modular Sodium-Pool Transmutation Reactor </a:t>
            </a:r>
            <a:r>
              <a:rPr lang="en-US" b="1" dirty="0" smtClean="0"/>
              <a:t>Concept</a:t>
            </a:r>
            <a:br>
              <a:rPr lang="en-US" b="1" dirty="0" smtClean="0"/>
            </a:br>
            <a:r>
              <a:rPr lang="en-US" sz="2200" b="1" dirty="0" smtClean="0"/>
              <a:t>W. M. Stacey, A. T. Bopp, J-P. Floyd, M. D. Hill, A. P. Moore, B. Petrovic, </a:t>
            </a:r>
            <a:br>
              <a:rPr lang="en-US" sz="2200" b="1" dirty="0" smtClean="0"/>
            </a:br>
            <a:r>
              <a:rPr lang="en-US" sz="2200" b="1" dirty="0" smtClean="0"/>
              <a:t>C. M. Sommer, C. L. Stewart and T. M. Wilks</a:t>
            </a:r>
            <a:br>
              <a:rPr lang="en-US" sz="2200" b="1" dirty="0" smtClean="0"/>
            </a:br>
            <a:r>
              <a:rPr lang="en-US" sz="2200" b="1" i="1" dirty="0" smtClean="0"/>
              <a:t>Nuclear &amp; Radiological Engineering Program Seminar</a:t>
            </a:r>
            <a:br>
              <a:rPr lang="en-US" sz="2200" b="1" i="1" dirty="0" smtClean="0"/>
            </a:br>
            <a:r>
              <a:rPr lang="en-US" sz="2200" b="1" i="1" dirty="0" smtClean="0"/>
              <a:t>Georgia Institute of Technology, Atlanta, GA 30332 USA</a:t>
            </a:r>
            <a:br>
              <a:rPr lang="en-US" sz="2200" b="1" i="1" dirty="0" smtClean="0"/>
            </a:br>
            <a:r>
              <a:rPr lang="en-US" sz="2200" b="1" dirty="0" smtClean="0"/>
              <a:t>September 22, 2016</a:t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926" y="2733869"/>
            <a:ext cx="10515600" cy="386287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rationale for fusion-fission hybrid fast burner reactors </a:t>
            </a:r>
            <a:r>
              <a:rPr lang="en-US" smtClean="0"/>
              <a:t>is discussed. </a:t>
            </a:r>
            <a:endParaRPr lang="en-US" dirty="0" smtClean="0"/>
          </a:p>
          <a:p>
            <a:pPr algn="just"/>
            <a:r>
              <a:rPr lang="en-US" dirty="0" smtClean="0"/>
              <a:t>The updated Georgia Tech design concept of the SABR fusion-fission hybrid spent nuclear fuel transmutation reactor and supporting analyses are summarized.  </a:t>
            </a:r>
          </a:p>
          <a:p>
            <a:pPr algn="just"/>
            <a:r>
              <a:rPr lang="en-US" dirty="0" smtClean="0"/>
              <a:t>SABR </a:t>
            </a:r>
            <a:r>
              <a:rPr lang="en-US" dirty="0"/>
              <a:t>is based on </a:t>
            </a:r>
            <a:r>
              <a:rPr lang="en-US" dirty="0" smtClean="0"/>
              <a:t>tokamak </a:t>
            </a:r>
            <a:r>
              <a:rPr lang="en-US" dirty="0"/>
              <a:t>physics and technology that will be prototyped in ITER and </a:t>
            </a:r>
            <a:r>
              <a:rPr lang="en-US" dirty="0" smtClean="0"/>
              <a:t>fast reactor </a:t>
            </a:r>
            <a:r>
              <a:rPr lang="en-US" dirty="0"/>
              <a:t>physics and technology proposed for the Integral Fast Reactor and the PRISM Reactor, which has been prototyped in EBR-II.  </a:t>
            </a:r>
            <a:endParaRPr lang="en-US" dirty="0" smtClean="0"/>
          </a:p>
          <a:p>
            <a:pPr algn="just"/>
            <a:r>
              <a:rPr lang="en-US" dirty="0" smtClean="0"/>
              <a:t>Introduction </a:t>
            </a:r>
            <a:r>
              <a:rPr lang="en-US" dirty="0"/>
              <a:t>of SABRs in a 1-to-3 power ratio with LWRs would reduce </a:t>
            </a:r>
            <a:r>
              <a:rPr lang="en-US" dirty="0" smtClean="0"/>
              <a:t>the required spent </a:t>
            </a:r>
            <a:r>
              <a:rPr lang="en-US" dirty="0"/>
              <a:t>nuclear fuel HLWR capacity </a:t>
            </a:r>
            <a:r>
              <a:rPr lang="en-US" dirty="0" smtClean="0"/>
              <a:t>by </a:t>
            </a:r>
            <a:r>
              <a:rPr lang="en-US" dirty="0"/>
              <a:t>a factor of 10 to 100.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Sodium </a:t>
            </a:r>
            <a:r>
              <a:rPr lang="en-US" b="1" smtClean="0"/>
              <a:t>Pool Parameters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16433"/>
              </p:ext>
            </p:extLst>
          </p:nvPr>
        </p:nvGraphicFramePr>
        <p:xfrm>
          <a:off x="989044" y="1595536"/>
          <a:ext cx="8147336" cy="4301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3668"/>
                <a:gridCol w="4073668"/>
              </a:tblGrid>
              <a:tr h="43014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Sodium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modular pools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Mass of fuel 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Mass of Na 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Power 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Power Peaking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Mass flow rate 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</a:t>
                      </a:r>
                      <a:r>
                        <a:rPr lang="en-US" sz="1800" dirty="0" smtClean="0">
                          <a:effectLst/>
                        </a:rPr>
                        <a:t>EM pumps </a:t>
                      </a:r>
                      <a:r>
                        <a:rPr lang="en-US" sz="1800" dirty="0">
                          <a:effectLst/>
                        </a:rPr>
                        <a:t>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Pumping power per pool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Core Inlet/Outlet temperatures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Fuel Max Temp/Max Allowable Temp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Clab</a:t>
                      </a:r>
                      <a:r>
                        <a:rPr lang="en-US" sz="1800" dirty="0">
                          <a:effectLst/>
                        </a:rPr>
                        <a:t> Max Temp/Max Allowable Temp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Coolant Max Temp/Max Allowable Temp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1510.4 kg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22,067 kg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300 MW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1.27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1669 kg/s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 MW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628 K/769 K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1014 K/1200 K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814 K/973 K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787 K/1156K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25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TRITIUM </a:t>
            </a:r>
            <a:r>
              <a:rPr lang="en-US" sz="3200" dirty="0" smtClean="0"/>
              <a:t>(SABR IS MARGINALLY TRITIUM SELF-SUFFICIENT)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6404" cy="4351338"/>
          </a:xfrm>
        </p:spPr>
        <p:txBody>
          <a:bodyPr/>
          <a:lstStyle/>
          <a:p>
            <a:r>
              <a:rPr lang="en-US" dirty="0" smtClean="0"/>
              <a:t>SABR will burn 10-15 kg T annually.</a:t>
            </a:r>
          </a:p>
          <a:p>
            <a:r>
              <a:rPr lang="en-US" dirty="0" smtClean="0"/>
              <a:t>8 Modular Li</a:t>
            </a:r>
            <a:r>
              <a:rPr lang="en-US" baseline="-25000" dirty="0" smtClean="0"/>
              <a:t>4</a:t>
            </a:r>
            <a:r>
              <a:rPr lang="en-US" dirty="0" smtClean="0"/>
              <a:t>SiO</a:t>
            </a:r>
            <a:r>
              <a:rPr lang="en-US" baseline="-25000" dirty="0" smtClean="0"/>
              <a:t>4 </a:t>
            </a:r>
            <a:r>
              <a:rPr lang="en-US" dirty="0" smtClean="0"/>
              <a:t> Blankets, Na-cooled.</a:t>
            </a:r>
          </a:p>
          <a:p>
            <a:r>
              <a:rPr lang="en-US" dirty="0" smtClean="0"/>
              <a:t>Blanket “temperature window” 325&lt;T&lt;925 C readily achieved.</a:t>
            </a:r>
          </a:p>
          <a:p>
            <a:r>
              <a:rPr lang="en-US" dirty="0" smtClean="0"/>
              <a:t>TBR = 1.12</a:t>
            </a:r>
          </a:p>
          <a:p>
            <a:r>
              <a:rPr lang="en-US" dirty="0" smtClean="0"/>
              <a:t>200 </a:t>
            </a:r>
            <a:r>
              <a:rPr lang="en-US" dirty="0" err="1" smtClean="0"/>
              <a:t>dpa</a:t>
            </a:r>
            <a:r>
              <a:rPr lang="en-US" dirty="0" smtClean="0"/>
              <a:t> rad damage limit on cladding limits fuel residence to 700 days.</a:t>
            </a:r>
          </a:p>
          <a:p>
            <a:r>
              <a:rPr lang="en-US" dirty="0" smtClean="0"/>
              <a:t>Time-dependent simulation of plasma-blankets-processing-storage systems T inventories indicates T self-sufficiency for </a:t>
            </a:r>
            <a:r>
              <a:rPr lang="en-US" smtClean="0"/>
              <a:t>annual refueling, </a:t>
            </a:r>
            <a:r>
              <a:rPr lang="en-US" dirty="0" smtClean="0"/>
              <a:t>allowing for decay during 90 days down-time for refueling.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49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80929"/>
          </a:xfrm>
        </p:spPr>
        <p:txBody>
          <a:bodyPr/>
          <a:lstStyle/>
          <a:p>
            <a:r>
              <a:rPr lang="en-US" dirty="0" smtClean="0"/>
              <a:t>SHIELDING </a:t>
            </a:r>
            <a:r>
              <a:rPr lang="en-US" sz="3200" dirty="0" smtClean="0"/>
              <a:t>(SABR MEETS 30FPY DESIGN OBJECTIVE)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269"/>
          <a:stretch>
            <a:fillRect/>
          </a:stretch>
        </p:blipFill>
        <p:spPr bwMode="auto">
          <a:xfrm>
            <a:off x="-65314" y="1063690"/>
            <a:ext cx="5439747" cy="57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32709"/>
              </p:ext>
            </p:extLst>
          </p:nvPr>
        </p:nvGraphicFramePr>
        <p:xfrm>
          <a:off x="5374433" y="1539551"/>
          <a:ext cx="7007290" cy="4413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7450"/>
                <a:gridCol w="2323449"/>
                <a:gridCol w="1846391"/>
              </a:tblGrid>
              <a:tr h="630483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Radiation Limit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Value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0483">
                <a:tc>
                  <a:txBody>
                    <a:bodyPr/>
                    <a:lstStyle/>
                    <a:p>
                      <a:pPr marL="0" marR="0" indent="23177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Insulation Dosage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x 10</a:t>
                      </a:r>
                      <a:r>
                        <a:rPr lang="en-US" sz="1800" baseline="300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rads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0483">
                <a:tc>
                  <a:txBody>
                    <a:bodyPr/>
                    <a:lstStyle/>
                    <a:p>
                      <a:pPr marL="0" marR="0" indent="23177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Nuclear Heating 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 – 5.0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mW</a:t>
                      </a:r>
                      <a:r>
                        <a:rPr lang="en-US" sz="1800" dirty="0">
                          <a:effectLst/>
                        </a:rPr>
                        <a:t>/cc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0966">
                <a:tc>
                  <a:txBody>
                    <a:bodyPr/>
                    <a:lstStyle/>
                    <a:p>
                      <a:pPr marL="0" marR="0" indent="23177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Neutron fluence  (&gt;0.1MeV)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 x 10</a:t>
                      </a:r>
                      <a:r>
                        <a:rPr lang="en-US" sz="1800" baseline="30000" dirty="0">
                          <a:effectLst/>
                        </a:rPr>
                        <a:t>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n/cm</a:t>
                      </a:r>
                      <a:r>
                        <a:rPr lang="en-US" sz="1800" baseline="300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0966">
                <a:tc>
                  <a:txBody>
                    <a:bodyPr/>
                    <a:lstStyle/>
                    <a:p>
                      <a:pPr marL="0" marR="0" indent="23177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Copper Stabilizer Resistivity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nΩm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893" y="365125"/>
            <a:ext cx="11383347" cy="2778124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DYNAMIC SAFETY ANALYSES (</a:t>
            </a:r>
            <a:r>
              <a:rPr lang="en-US" sz="3600" dirty="0" smtClean="0"/>
              <a:t>in progress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700" dirty="0" smtClean="0"/>
              <a:t>1. A dynamic </a:t>
            </a:r>
            <a:r>
              <a:rPr lang="en-US" sz="2700" dirty="0"/>
              <a:t>global </a:t>
            </a:r>
            <a:r>
              <a:rPr lang="en-US" sz="2700" dirty="0" smtClean="0"/>
              <a:t>plasma model (particle </a:t>
            </a:r>
            <a:r>
              <a:rPr lang="en-US" sz="2700" dirty="0"/>
              <a:t>&amp; energy balance—edge physics--boundary region/</a:t>
            </a:r>
            <a:r>
              <a:rPr lang="en-US" sz="2700" dirty="0" err="1"/>
              <a:t>divertor</a:t>
            </a:r>
            <a:r>
              <a:rPr lang="en-US" sz="2700" dirty="0"/>
              <a:t>--wall recycling—2D neutral </a:t>
            </a:r>
            <a:r>
              <a:rPr lang="en-US" sz="2700" dirty="0" smtClean="0"/>
              <a:t>transport) is </a:t>
            </a:r>
            <a:r>
              <a:rPr lang="en-US" sz="2700" dirty="0"/>
              <a:t>being developed to study edge phenomena that would increase </a:t>
            </a:r>
            <a:r>
              <a:rPr lang="en-US" sz="2700" dirty="0" smtClean="0"/>
              <a:t>plasma energy </a:t>
            </a:r>
            <a:r>
              <a:rPr lang="en-US" sz="2700" dirty="0"/>
              <a:t>loss in response to a temperature increase in order to investigate passive burn control of plasma power excursions.</a:t>
            </a:r>
            <a:br>
              <a:rPr lang="en-US" sz="2700" dirty="0"/>
            </a:br>
            <a:r>
              <a:rPr lang="en-US" sz="2700" dirty="0" smtClean="0"/>
              <a:t>2.  A </a:t>
            </a:r>
            <a:r>
              <a:rPr lang="en-US" sz="2700" dirty="0"/>
              <a:t>10-node neutron dynamics and heat removal dynamics model is being developed to investigate the coupled dynamics of the 10 sodium pool reactors.  Doppler, Na-voiding, </a:t>
            </a:r>
            <a:r>
              <a:rPr lang="en-US" sz="2700" dirty="0" smtClean="0"/>
              <a:t>fuel </a:t>
            </a:r>
            <a:r>
              <a:rPr lang="en-US" sz="2700" dirty="0"/>
              <a:t>expansion and bowing, and core expansion effects are </a:t>
            </a:r>
            <a:r>
              <a:rPr lang="en-US" sz="2700" dirty="0" smtClean="0"/>
              <a:t>being modeled</a:t>
            </a:r>
            <a:r>
              <a:rPr lang="en-US" sz="27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08374"/>
            <a:ext cx="10515600" cy="30908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Top view</a:t>
            </a:r>
            <a:endParaRPr lang="en-US" dirty="0"/>
          </a:p>
        </p:txBody>
      </p:sp>
      <p:pic>
        <p:nvPicPr>
          <p:cNvPr id="5122" name="Picture 6" descr="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79" y="4040155"/>
            <a:ext cx="2483690" cy="234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4" descr="sideMCNPlege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009" y="3143248"/>
            <a:ext cx="2640562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133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46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6995"/>
          </a:xfrm>
        </p:spPr>
        <p:txBody>
          <a:bodyPr/>
          <a:lstStyle/>
          <a:p>
            <a:r>
              <a:rPr lang="en-US" b="1" dirty="0" smtClean="0"/>
              <a:t>ECONOMIC ANALYSIS </a:t>
            </a:r>
            <a:r>
              <a:rPr lang="en-US" dirty="0" smtClean="0"/>
              <a:t>(in progress)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5616"/>
            <a:ext cx="10515600" cy="526246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There are significant challenges in assessing the economic viability of a potential SABR </a:t>
            </a:r>
            <a:r>
              <a:rPr lang="en-US" dirty="0" smtClean="0"/>
              <a:t>implementation. </a:t>
            </a:r>
          </a:p>
          <a:p>
            <a:pPr algn="just"/>
            <a:r>
              <a:rPr lang="en-US" dirty="0" smtClean="0"/>
              <a:t>To </a:t>
            </a:r>
            <a:r>
              <a:rPr lang="en-US" dirty="0"/>
              <a:t>reduce these complex considerations to a single number, the </a:t>
            </a:r>
            <a:r>
              <a:rPr lang="en-US" i="1" dirty="0" err="1" smtClean="0"/>
              <a:t>Levelized</a:t>
            </a:r>
            <a:r>
              <a:rPr lang="en-US" i="1" dirty="0" smtClean="0"/>
              <a:t> </a:t>
            </a:r>
            <a:r>
              <a:rPr lang="en-US" i="1" dirty="0"/>
              <a:t>Cost of </a:t>
            </a:r>
            <a:r>
              <a:rPr lang="en-US" i="1" dirty="0" smtClean="0"/>
              <a:t>Electricity-LCOE</a:t>
            </a:r>
            <a:r>
              <a:rPr lang="en-US" dirty="0" smtClean="0"/>
              <a:t>-(current </a:t>
            </a:r>
            <a:r>
              <a:rPr lang="en-US" dirty="0"/>
              <a:t>price of electricity per </a:t>
            </a:r>
            <a:r>
              <a:rPr lang="en-US" dirty="0" smtClean="0"/>
              <a:t>kilowatt-hour, adjusted </a:t>
            </a:r>
            <a:r>
              <a:rPr lang="en-US" dirty="0"/>
              <a:t>for </a:t>
            </a:r>
            <a:r>
              <a:rPr lang="en-US" dirty="0" smtClean="0"/>
              <a:t>inflation, which </a:t>
            </a:r>
            <a:r>
              <a:rPr lang="en-US" dirty="0"/>
              <a:t>would </a:t>
            </a:r>
            <a:r>
              <a:rPr lang="en-US" dirty="0" smtClean="0"/>
              <a:t>offset all costs and provide </a:t>
            </a:r>
            <a:r>
              <a:rPr lang="en-US" dirty="0"/>
              <a:t>a reasonable return to </a:t>
            </a:r>
            <a:r>
              <a:rPr lang="en-US" dirty="0" smtClean="0"/>
              <a:t>investors).</a:t>
            </a:r>
          </a:p>
          <a:p>
            <a:pPr algn="just"/>
            <a:r>
              <a:rPr lang="en-US" dirty="0" smtClean="0"/>
              <a:t>It </a:t>
            </a:r>
            <a:r>
              <a:rPr lang="en-US" dirty="0"/>
              <a:t>is not feasible at this time to estimate the cost of a SABR and its prorated share of the associated fuel processing and re-fabrication facilities—a </a:t>
            </a:r>
            <a:r>
              <a:rPr lang="en-US" dirty="0" smtClean="0"/>
              <a:t>“</a:t>
            </a:r>
            <a:r>
              <a:rPr lang="en-US" i="1" dirty="0" smtClean="0"/>
              <a:t>SABR+ cost”.</a:t>
            </a:r>
          </a:p>
          <a:p>
            <a:pPr algn="just"/>
            <a:r>
              <a:rPr lang="en-US" i="1" dirty="0" smtClean="0"/>
              <a:t> </a:t>
            </a:r>
            <a:r>
              <a:rPr lang="en-US" dirty="0" smtClean="0"/>
              <a:t>Instead</a:t>
            </a:r>
            <a:r>
              <a:rPr lang="en-US" dirty="0"/>
              <a:t>, we are </a:t>
            </a:r>
            <a:r>
              <a:rPr lang="en-US" dirty="0" smtClean="0"/>
              <a:t>determining </a:t>
            </a:r>
            <a:r>
              <a:rPr lang="en-US" dirty="0"/>
              <a:t>a “</a:t>
            </a:r>
            <a:r>
              <a:rPr lang="en-US" dirty="0" smtClean="0"/>
              <a:t>break-even </a:t>
            </a:r>
            <a:r>
              <a:rPr lang="en-US" i="1" dirty="0" smtClean="0"/>
              <a:t>SABR+ cost</a:t>
            </a:r>
            <a:r>
              <a:rPr lang="en-US" dirty="0" smtClean="0"/>
              <a:t>” as </a:t>
            </a:r>
            <a:r>
              <a:rPr lang="en-US" dirty="0"/>
              <a:t>the true LCOE of nuclear power with direct burial of SNF in </a:t>
            </a:r>
            <a:r>
              <a:rPr lang="en-US" dirty="0" smtClean="0"/>
              <a:t>HLWRs.  </a:t>
            </a:r>
            <a:r>
              <a:rPr lang="en-US" dirty="0"/>
              <a:t>We will then determine the “</a:t>
            </a:r>
            <a:r>
              <a:rPr lang="en-US" dirty="0" smtClean="0"/>
              <a:t>break-even </a:t>
            </a:r>
            <a:r>
              <a:rPr lang="en-US" i="1" dirty="0" smtClean="0"/>
              <a:t>SABR+ construction cost”</a:t>
            </a:r>
            <a:r>
              <a:rPr lang="en-US" dirty="0" smtClean="0"/>
              <a:t> </a:t>
            </a:r>
            <a:r>
              <a:rPr lang="en-US" dirty="0"/>
              <a:t>for</a:t>
            </a:r>
            <a:r>
              <a:rPr lang="en-US" i="1" dirty="0"/>
              <a:t> </a:t>
            </a:r>
            <a:r>
              <a:rPr lang="en-US" dirty="0"/>
              <a:t>each SABR and its prorated share of the associated reprocessing and fuel fabrication </a:t>
            </a:r>
            <a:r>
              <a:rPr lang="en-US" dirty="0" smtClean="0"/>
              <a:t>facilities. </a:t>
            </a:r>
          </a:p>
          <a:p>
            <a:pPr algn="just"/>
            <a:r>
              <a:rPr lang="en-US" dirty="0" smtClean="0"/>
              <a:t>ISSUE: If Pu is </a:t>
            </a:r>
            <a:r>
              <a:rPr lang="en-US" dirty="0"/>
              <a:t>separated during </a:t>
            </a:r>
            <a:r>
              <a:rPr lang="en-US" dirty="0" smtClean="0"/>
              <a:t>reprocessing and </a:t>
            </a:r>
            <a:r>
              <a:rPr lang="en-US" dirty="0"/>
              <a:t>used as fuel in critical fast reactors to produce additional electricity, the LCOE for the SABR scenario can be reduced; however this would mitigate the non-proliferation aspect of the reference SABR fuel cycle in which the </a:t>
            </a:r>
            <a:r>
              <a:rPr lang="en-US" dirty="0" smtClean="0"/>
              <a:t>TRU </a:t>
            </a:r>
            <a:r>
              <a:rPr lang="en-US" dirty="0"/>
              <a:t>and the </a:t>
            </a:r>
            <a:r>
              <a:rPr lang="en-US" dirty="0" smtClean="0"/>
              <a:t>Pu </a:t>
            </a:r>
            <a:r>
              <a:rPr lang="en-US" dirty="0"/>
              <a:t>are processed as an aggregate metal.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1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4599"/>
            <a:ext cx="10515600" cy="936363"/>
          </a:xfrm>
        </p:spPr>
        <p:txBody>
          <a:bodyPr/>
          <a:lstStyle/>
          <a:p>
            <a:pPr algn="ctr"/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79" y="615820"/>
            <a:ext cx="11747241" cy="624218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SABR FISSION PHYSICS &amp; TECHNOLOGY HAS BEEN PROTOTYPED BY EBR-2.</a:t>
            </a:r>
          </a:p>
          <a:p>
            <a:r>
              <a:rPr lang="en-US" sz="9600" dirty="0" smtClean="0"/>
              <a:t>SABR FUSION PHYSICS &amp; TECHNOLOGY WILL BE PROTOTYPED BY ITER.</a:t>
            </a:r>
          </a:p>
          <a:p>
            <a:r>
              <a:rPr lang="en-US" sz="9600" dirty="0" smtClean="0"/>
              <a:t>SABR USES THE ITER MAGNET SYSTEM AND THE ITER FIRST-WALL AND DIVERTOR SYSTEMS MODIFIED FOR NA-COOLANT.</a:t>
            </a:r>
          </a:p>
          <a:p>
            <a:r>
              <a:rPr lang="en-US" sz="9600" dirty="0" smtClean="0"/>
              <a:t>MODULAR REACTOR DESIGN ALLOWS REFUELING OF FISSION REACTOR LOCATED WITHIN MAGNET SYSTEM.</a:t>
            </a:r>
          </a:p>
          <a:p>
            <a:r>
              <a:rPr lang="en-US" sz="9600" dirty="0" err="1" smtClean="0"/>
              <a:t>SiC</a:t>
            </a:r>
            <a:r>
              <a:rPr lang="en-US" sz="9600" dirty="0" smtClean="0"/>
              <a:t> INSERTS IN FUEL ASSEMBLIES REDUCE MHD EFFECTS OF NA FLOWING IN MAGNETIC FIELDS.</a:t>
            </a:r>
          </a:p>
          <a:p>
            <a:r>
              <a:rPr lang="en-US" sz="9600" dirty="0" smtClean="0"/>
              <a:t>SABR IS TRITIUM SELF-SUFFICIENT.</a:t>
            </a:r>
          </a:p>
          <a:p>
            <a:r>
              <a:rPr lang="en-US" sz="9600" dirty="0" smtClean="0"/>
              <a:t>SABR IS ADEQUATELY SHIELDED TO ACHIEVE 30 FPY.</a:t>
            </a:r>
          </a:p>
          <a:p>
            <a:r>
              <a:rPr lang="en-US" sz="9600" dirty="0"/>
              <a:t>SABRS CAN REDUCE THE HLWR CAPACITY NEEDED FOR </a:t>
            </a:r>
            <a:r>
              <a:rPr lang="en-US" sz="9600" dirty="0" smtClean="0"/>
              <a:t>NUCLEAR POWER </a:t>
            </a:r>
            <a:r>
              <a:rPr lang="en-US" sz="9600" dirty="0"/>
              <a:t>BY </a:t>
            </a:r>
            <a:r>
              <a:rPr lang="en-US" sz="9600" dirty="0" smtClean="0"/>
              <a:t>A FACTOR OF 10-100</a:t>
            </a:r>
            <a:r>
              <a:rPr lang="en-US" sz="9600" dirty="0"/>
              <a:t>.</a:t>
            </a:r>
          </a:p>
          <a:p>
            <a:r>
              <a:rPr lang="en-US" sz="9600" dirty="0" smtClean="0"/>
              <a:t>1 SABR CAN BURN </a:t>
            </a:r>
            <a:r>
              <a:rPr lang="en-US" sz="9600" dirty="0" err="1" smtClean="0"/>
              <a:t>i</a:t>
            </a:r>
            <a:r>
              <a:rPr lang="en-US" sz="9600" dirty="0" smtClean="0"/>
              <a:t>) THE ANNUAL TRU PRODUCTION OF 3, 1000MWE LWRS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OR ii) THE ANNUAL MINOR ACTINIDE PRODUCTION OF 25, 1000MWE LWRS.</a:t>
            </a:r>
          </a:p>
          <a:p>
            <a:r>
              <a:rPr lang="en-US" sz="9600" dirty="0" smtClean="0"/>
              <a:t>THE </a:t>
            </a:r>
            <a:r>
              <a:rPr lang="en-US" sz="9600" dirty="0"/>
              <a:t>POSSIBILITY OF THE PASSIVE SAFETY OF SABR </a:t>
            </a:r>
            <a:r>
              <a:rPr lang="en-US" sz="9600" dirty="0" smtClean="0"/>
              <a:t>FISSION &amp; FUSION SYSTEMS IS </a:t>
            </a:r>
            <a:r>
              <a:rPr lang="en-US" sz="9600" dirty="0"/>
              <a:t>BEING INVESTIGATED</a:t>
            </a:r>
            <a:r>
              <a:rPr lang="en-US" sz="9600" dirty="0" smtClean="0"/>
              <a:t>.</a:t>
            </a:r>
          </a:p>
          <a:p>
            <a:r>
              <a:rPr lang="en-US" sz="9600" dirty="0"/>
              <a:t>THE </a:t>
            </a:r>
            <a:r>
              <a:rPr lang="en-US" sz="9600" dirty="0" smtClean="0"/>
              <a:t>“BREAK-EVEN COST” OF SABR + FUEL REPROCESSING/RE-FABRICATION FACILITIES </a:t>
            </a:r>
            <a:r>
              <a:rPr lang="en-US" sz="9600" dirty="0"/>
              <a:t>IS BEING EVALUATED </a:t>
            </a:r>
            <a:r>
              <a:rPr lang="en-US" sz="9600" dirty="0" smtClean="0"/>
              <a:t>BY EQUATING THE </a:t>
            </a:r>
            <a:r>
              <a:rPr lang="en-US" sz="9600" i="1" dirty="0" smtClean="0"/>
              <a:t>LCOEs </a:t>
            </a:r>
            <a:r>
              <a:rPr lang="en-US" sz="9600" dirty="0"/>
              <a:t>FOR NUCLEAR POWER </a:t>
            </a:r>
            <a:r>
              <a:rPr lang="en-US" sz="9600" dirty="0" smtClean="0"/>
              <a:t>WITH THE </a:t>
            </a:r>
            <a:r>
              <a:rPr lang="en-US" sz="9600" dirty="0"/>
              <a:t>SABR BURN OPTION AND </a:t>
            </a:r>
            <a:r>
              <a:rPr lang="en-US" sz="9600" dirty="0" smtClean="0"/>
              <a:t>WITH THE </a:t>
            </a:r>
            <a:r>
              <a:rPr lang="en-US" sz="9600" dirty="0"/>
              <a:t>DIRECT BURIAL OF SNF IN HLWRs.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155371" y="-124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$21.5B.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1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548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sz="2400" b="1" dirty="0"/>
              <a:t>THE RATIONALE FOR A SUBCRITICAL ADVANCED BURNER REACTOR (SABR)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624"/>
            <a:ext cx="10515600" cy="4889339"/>
          </a:xfrm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i="1" dirty="0"/>
              <a:t>Nuclear power is the only technically credible option for carbon-free electric power </a:t>
            </a:r>
            <a:r>
              <a:rPr lang="en-US" dirty="0"/>
              <a:t>on the scale needed to impact climate </a:t>
            </a:r>
            <a:r>
              <a:rPr lang="en-US" dirty="0" smtClean="0"/>
              <a:t>change, at least for the </a:t>
            </a:r>
            <a:r>
              <a:rPr lang="en-US" dirty="0"/>
              <a:t>first half of the present century.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major technical problem now confronting the widespread expansion of nuclear power is </a:t>
            </a:r>
            <a:r>
              <a:rPr lang="en-US" i="1" dirty="0"/>
              <a:t>disposal of the extremely long half-life </a:t>
            </a:r>
            <a:r>
              <a:rPr lang="en-US" i="1" dirty="0" err="1"/>
              <a:t>transuranics</a:t>
            </a:r>
            <a:r>
              <a:rPr lang="en-US" i="1" dirty="0"/>
              <a:t> (TRU) </a:t>
            </a:r>
            <a:r>
              <a:rPr lang="en-US" dirty="0"/>
              <a:t>in spent nuclear fuel (SNF) in high-level radioactive waste repositories (HLWRs) that can be secured  for 10</a:t>
            </a:r>
            <a:r>
              <a:rPr lang="en-US" baseline="30000" dirty="0"/>
              <a:t>5</a:t>
            </a:r>
            <a:r>
              <a:rPr lang="en-US" dirty="0"/>
              <a:t>-10</a:t>
            </a:r>
            <a:r>
              <a:rPr lang="en-US" baseline="30000" dirty="0"/>
              <a:t>6</a:t>
            </a:r>
            <a:r>
              <a:rPr lang="en-US" dirty="0"/>
              <a:t> </a:t>
            </a:r>
            <a:r>
              <a:rPr lang="en-US" dirty="0" err="1"/>
              <a:t>yrs</a:t>
            </a:r>
            <a:r>
              <a:rPr lang="en-US" dirty="0"/>
              <a:t> 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 smtClean="0"/>
              <a:t>TRU </a:t>
            </a:r>
            <a:r>
              <a:rPr lang="en-US" i="1" dirty="0"/>
              <a:t>can be </a:t>
            </a:r>
            <a:r>
              <a:rPr lang="en-US" i="1" dirty="0" err="1"/>
              <a:t>fissioned</a:t>
            </a:r>
            <a:r>
              <a:rPr lang="en-US" dirty="0"/>
              <a:t>, much more readily in a fast than a thermal neutron spectrum reactor, to yield energy  and  short half-life fission products (FPs), most which only need to be stored in secured HLWRs for 10-100 years.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Reprocessing </a:t>
            </a:r>
            <a:r>
              <a:rPr lang="en-US" dirty="0"/>
              <a:t>LWR SNF to separate TRU from the remaining U and FP for use as fuel in advanced fast burner reactors (ABRs) would </a:t>
            </a:r>
            <a:r>
              <a:rPr lang="en-US" i="1" dirty="0"/>
              <a:t>reduce the required HLWR capacity</a:t>
            </a:r>
            <a:r>
              <a:rPr lang="en-US" dirty="0"/>
              <a:t> for nuclear power to that needed to store the long-lived FPs and trace amounts of TRU due to inefficiencies in separation, at least by a factor of 10.  (This means </a:t>
            </a:r>
            <a:r>
              <a:rPr lang="en-US" dirty="0" smtClean="0"/>
              <a:t>e.g. that </a:t>
            </a:r>
            <a:r>
              <a:rPr lang="en-US" dirty="0"/>
              <a:t>the present level </a:t>
            </a:r>
            <a:r>
              <a:rPr lang="en-US" dirty="0" smtClean="0"/>
              <a:t>of </a:t>
            </a:r>
            <a:r>
              <a:rPr lang="en-US" dirty="0"/>
              <a:t>nuclear power </a:t>
            </a:r>
            <a:r>
              <a:rPr lang="en-US" dirty="0" smtClean="0"/>
              <a:t>in </a:t>
            </a:r>
            <a:r>
              <a:rPr lang="en-US" dirty="0"/>
              <a:t>the USA would require a new Yucca </a:t>
            </a:r>
            <a:r>
              <a:rPr lang="en-US" dirty="0" err="1"/>
              <a:t>Mntn</a:t>
            </a:r>
            <a:r>
              <a:rPr lang="en-US" dirty="0"/>
              <a:t>. every 300 years instead of every 30 years.)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6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565"/>
          </a:xfrm>
        </p:spPr>
        <p:txBody>
          <a:bodyPr/>
          <a:lstStyle/>
          <a:p>
            <a:r>
              <a:rPr lang="en-US" dirty="0" smtClean="0"/>
              <a:t>Rationale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3690"/>
            <a:ext cx="10515600" cy="56730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5.  Subcritical </a:t>
            </a:r>
            <a:r>
              <a:rPr lang="en-US" dirty="0"/>
              <a:t>operation of ABRs with </a:t>
            </a:r>
            <a:r>
              <a:rPr lang="en-US" dirty="0" smtClean="0"/>
              <a:t>a fusion </a:t>
            </a:r>
            <a:r>
              <a:rPr lang="en-US" dirty="0"/>
              <a:t>neutron source (SABR) would </a:t>
            </a:r>
            <a:r>
              <a:rPr lang="en-US" dirty="0" smtClean="0"/>
              <a:t>have </a:t>
            </a:r>
            <a:r>
              <a:rPr lang="en-US" dirty="0"/>
              <a:t>certain advantages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b="1" dirty="0" smtClean="0"/>
              <a:t>a</a:t>
            </a:r>
            <a:r>
              <a:rPr lang="en-US" dirty="0"/>
              <a:t>) </a:t>
            </a:r>
            <a:r>
              <a:rPr lang="en-US" dirty="0" smtClean="0"/>
              <a:t>  The </a:t>
            </a:r>
            <a:r>
              <a:rPr lang="en-US" dirty="0"/>
              <a:t>reactivity margin of error to a prompt critical power excursion in a critical reactor is the delayed neutron </a:t>
            </a:r>
            <a:r>
              <a:rPr lang="en-US" dirty="0" smtClean="0"/>
              <a:t>fraction, </a:t>
            </a:r>
            <a:r>
              <a:rPr lang="el-GR" dirty="0" smtClean="0"/>
              <a:t>δ</a:t>
            </a:r>
            <a:r>
              <a:rPr lang="en-US" dirty="0" smtClean="0"/>
              <a:t>k=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n-US" dirty="0"/>
              <a:t>which is about 0.002 for TRU, as compared to about 0.006 for U.  Prudence would probably dictate that a critical ABR be only partially fueled with TRU (maybe 20%).  In a SABR the reactivity margin of error to a prompt critical power excursion is </a:t>
            </a:r>
            <a:r>
              <a:rPr lang="el-GR" dirty="0" smtClean="0"/>
              <a:t>δ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sub</a:t>
            </a:r>
            <a:r>
              <a:rPr lang="en-US" dirty="0" smtClean="0"/>
              <a:t> </a:t>
            </a:r>
            <a:r>
              <a:rPr lang="en-US" dirty="0"/>
              <a:t>&gt; 0.03 &gt;&gt;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n-US" dirty="0"/>
              <a:t>so </a:t>
            </a:r>
            <a:r>
              <a:rPr lang="en-US" i="1" dirty="0"/>
              <a:t>a SABR could be fueled 100% with TRU; and </a:t>
            </a:r>
            <a:endParaRPr lang="en-US" i="1" dirty="0" smtClean="0"/>
          </a:p>
          <a:p>
            <a:pPr marL="0" indent="0" algn="just">
              <a:buNone/>
            </a:pPr>
            <a:r>
              <a:rPr lang="en-US" b="1" i="1" dirty="0" smtClean="0"/>
              <a:t>b</a:t>
            </a:r>
            <a:r>
              <a:rPr lang="en-US" i="1" dirty="0" smtClean="0"/>
              <a:t>)    </a:t>
            </a:r>
            <a:r>
              <a:rPr lang="en-US" dirty="0" smtClean="0"/>
              <a:t>Since </a:t>
            </a:r>
            <a:r>
              <a:rPr lang="en-US" dirty="0"/>
              <a:t>the power level (fission transmutation rate) can be maintained constant as the fuel depletes in a SABR by increasing the neutron source strength</a:t>
            </a:r>
            <a:r>
              <a:rPr lang="en-US" i="1" dirty="0"/>
              <a:t> the fuel can remain in the reactor until it reaches the radiation  damage limit</a:t>
            </a:r>
            <a:r>
              <a:rPr lang="en-US" dirty="0"/>
              <a:t>, thereby minimizing the number of fuel reprocessing steps and the trace amount of TRU </a:t>
            </a:r>
            <a:r>
              <a:rPr lang="en-US" dirty="0" smtClean="0"/>
              <a:t>included </a:t>
            </a:r>
            <a:r>
              <a:rPr lang="en-US" dirty="0"/>
              <a:t>with the FPs that go to the HLWR.  On the other hand, in a critical reactor additional reactivity must be built into the fuel to offset the fuel </a:t>
            </a:r>
            <a:r>
              <a:rPr lang="en-US" dirty="0" smtClean="0"/>
              <a:t>depletion or the fuel must be removed before reaching the radiation damage limit.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9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(cont.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dirty="0" smtClean="0"/>
              <a:t>6.  The </a:t>
            </a:r>
            <a:r>
              <a:rPr lang="en-US" dirty="0"/>
              <a:t>fission physics and technology for a SABR  based on: a) a pool-type Na-cooled, TRU-</a:t>
            </a:r>
            <a:r>
              <a:rPr lang="en-US" dirty="0" err="1"/>
              <a:t>Zr</a:t>
            </a:r>
            <a:r>
              <a:rPr lang="en-US" dirty="0"/>
              <a:t> metal fuel has been </a:t>
            </a:r>
            <a:r>
              <a:rPr lang="en-US" i="1" dirty="0"/>
              <a:t>prototyped</a:t>
            </a:r>
            <a:r>
              <a:rPr lang="en-US" dirty="0"/>
              <a:t> by the EBR-2 program in the USA; </a:t>
            </a:r>
            <a:r>
              <a:rPr lang="en-US" dirty="0" smtClean="0"/>
              <a:t>and the physics </a:t>
            </a:r>
            <a:r>
              <a:rPr lang="en-US" smtClean="0"/>
              <a:t>and technology based </a:t>
            </a:r>
            <a:r>
              <a:rPr lang="en-US" dirty="0" smtClean="0"/>
              <a:t>on </a:t>
            </a:r>
            <a:r>
              <a:rPr lang="en-US" dirty="0"/>
              <a:t>b) a Na-cooled </a:t>
            </a:r>
            <a:r>
              <a:rPr lang="en-US" dirty="0" smtClean="0"/>
              <a:t>TRU-oxide </a:t>
            </a:r>
            <a:r>
              <a:rPr lang="en-US" dirty="0"/>
              <a:t>fuel has been </a:t>
            </a:r>
            <a:r>
              <a:rPr lang="en-US" i="1" dirty="0"/>
              <a:t>prototyped </a:t>
            </a:r>
            <a:r>
              <a:rPr lang="en-US" dirty="0"/>
              <a:t>in many countries.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marL="0" lvl="0" indent="0" algn="just">
              <a:buNone/>
            </a:pPr>
            <a:r>
              <a:rPr lang="en-US" dirty="0" smtClean="0"/>
              <a:t>7.  In </a:t>
            </a:r>
            <a:r>
              <a:rPr lang="en-US" dirty="0"/>
              <a:t>the pyro-processing fuel cycle that would be used with the TRU-</a:t>
            </a:r>
            <a:r>
              <a:rPr lang="en-US" dirty="0" err="1"/>
              <a:t>Zr</a:t>
            </a:r>
            <a:r>
              <a:rPr lang="en-US" dirty="0"/>
              <a:t> fuel all the TRU (Pu, Np, Am, </a:t>
            </a:r>
            <a:r>
              <a:rPr lang="en-US" dirty="0" err="1"/>
              <a:t>Te</a:t>
            </a:r>
            <a:r>
              <a:rPr lang="en-US" dirty="0"/>
              <a:t>) is separated from </a:t>
            </a:r>
            <a:r>
              <a:rPr lang="en-US" dirty="0" smtClean="0"/>
              <a:t>the </a:t>
            </a:r>
            <a:r>
              <a:rPr lang="en-US" dirty="0"/>
              <a:t>FPs as a single aggregate metal—the Pu is never separated from the other TRU—which greatly </a:t>
            </a:r>
            <a:r>
              <a:rPr lang="en-US" i="1" dirty="0" smtClean="0"/>
              <a:t>reduces </a:t>
            </a:r>
            <a:r>
              <a:rPr lang="en-US" i="1" dirty="0"/>
              <a:t>any proliferation risk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4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SABR Plasma Performance &amp; Magnet System Will be Prototyped by ITER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404733"/>
              </p:ext>
            </p:extLst>
          </p:nvPr>
        </p:nvGraphicFramePr>
        <p:xfrm>
          <a:off x="6671388" y="2052734"/>
          <a:ext cx="5139868" cy="4497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9710"/>
                <a:gridCol w="2540158"/>
              </a:tblGrid>
              <a:tr h="44973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Plasma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Major radius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Plasma radius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Elongation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Toroidal magnetic field (on axis)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Plasma current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Inductive current startup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Non-inductive current drive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Bootstrap current fraction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Heating &amp; current-drive power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Confinement factor H</a:t>
                      </a:r>
                      <a:r>
                        <a:rPr lang="en-US" sz="1400" baseline="-25000" dirty="0">
                          <a:effectLst/>
                        </a:rPr>
                        <a:t>98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Normalized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Safety factor at 95% flux surface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Max. and BOL fusion power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Max. fusion neutron source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Fusion gain (</a:t>
                      </a:r>
                      <a:r>
                        <a:rPr lang="en-US" sz="1400" dirty="0" err="1">
                          <a:effectLst/>
                        </a:rPr>
                        <a:t>Q</a:t>
                      </a:r>
                      <a:r>
                        <a:rPr lang="en-US" sz="1400" baseline="-25000" dirty="0" err="1">
                          <a:effectLst/>
                        </a:rPr>
                        <a:t>p</a:t>
                      </a:r>
                      <a:r>
                        <a:rPr lang="en-US" sz="1400" dirty="0">
                          <a:effectLst/>
                        </a:rPr>
                        <a:t>=</a:t>
                      </a:r>
                      <a:r>
                        <a:rPr lang="en-US" sz="1400" dirty="0" err="1">
                          <a:effectLst/>
                        </a:rPr>
                        <a:t>P</a:t>
                      </a:r>
                      <a:r>
                        <a:rPr lang="en-US" sz="1400" baseline="-25000" dirty="0" err="1">
                          <a:effectLst/>
                        </a:rPr>
                        <a:t>fusion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P</a:t>
                      </a:r>
                      <a:r>
                        <a:rPr lang="en-US" sz="1400" baseline="-25000" dirty="0" err="1">
                          <a:effectLst/>
                        </a:rPr>
                        <a:t>extheat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4.0m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1.2m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5.6T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 MA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6.0 MA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4.5 MA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0.55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110 MW (70 EC, 40LH)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3.2%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3.0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500 MW and 233 MW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1.8x10</a:t>
                      </a:r>
                      <a:r>
                        <a:rPr lang="en-US" sz="1400" baseline="30000" dirty="0">
                          <a:effectLst/>
                        </a:rPr>
                        <a:t>20</a:t>
                      </a:r>
                      <a:r>
                        <a:rPr lang="en-US" sz="1400" dirty="0">
                          <a:effectLst/>
                        </a:rPr>
                        <a:t>n/s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4.6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5" descr="C:\Documents and Settings\ws16\Local Settings\Temporary Internet Files\Content.IE5\I2UXE32B\Assembly_ver7.3_gen_annotate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45" y="1690687"/>
            <a:ext cx="6596744" cy="496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573337"/>
              </p:ext>
            </p:extLst>
          </p:nvPr>
        </p:nvGraphicFramePr>
        <p:xfrm>
          <a:off x="7694122" y="4755485"/>
          <a:ext cx="170374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4" imgW="215806" imgH="228501" progId="Equation.DSMT4">
                  <p:embed/>
                </p:oleObj>
              </mc:Choice>
              <mc:Fallback>
                <p:oleObj name="Equation" r:id="rId4" imgW="21580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122" y="4755485"/>
                        <a:ext cx="170374" cy="22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51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35" y="0"/>
            <a:ext cx="11840547" cy="23606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SABR Modular Sodium-Pool Design</a:t>
            </a:r>
            <a:br>
              <a:rPr lang="en-US" dirty="0" smtClean="0"/>
            </a:br>
            <a:r>
              <a:rPr lang="en-US" dirty="0" smtClean="0"/>
              <a:t>Fuel Assembly Based on ANL IFR &amp; GE S-PRISM Designs </a:t>
            </a:r>
            <a:br>
              <a:rPr lang="en-US" dirty="0" smtClean="0"/>
            </a:br>
            <a:r>
              <a:rPr lang="en-US" dirty="0" smtClean="0"/>
              <a:t>Using ANL 40Zr-10Am-10Np-40Pu TRU Fuel,</a:t>
            </a:r>
            <a:br>
              <a:rPr lang="en-US" dirty="0" smtClean="0"/>
            </a:br>
            <a:r>
              <a:rPr lang="en-US" dirty="0" smtClean="0"/>
              <a:t>Including a 3 mm </a:t>
            </a:r>
            <a:r>
              <a:rPr lang="en-US" dirty="0" err="1" smtClean="0"/>
              <a:t>SiC</a:t>
            </a:r>
            <a:r>
              <a:rPr lang="en-US" dirty="0" smtClean="0"/>
              <a:t> FCI to Reduce MHD </a:t>
            </a:r>
            <a:endParaRPr lang="en-US" dirty="0"/>
          </a:p>
        </p:txBody>
      </p:sp>
      <p:pic>
        <p:nvPicPr>
          <p:cNvPr id="4" name="Content Placeholder 3" descr="C:\Documents and Settings\ws16\Local Settings\Temporary Internet Files\Content.IE5\QEGYA6RB\Fig5[1]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936" y="2170858"/>
            <a:ext cx="7576456" cy="452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395462"/>
              </p:ext>
            </p:extLst>
          </p:nvPr>
        </p:nvGraphicFramePr>
        <p:xfrm>
          <a:off x="7881256" y="2957804"/>
          <a:ext cx="4310744" cy="3321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7735"/>
                <a:gridCol w="2133009"/>
              </a:tblGrid>
              <a:tr h="33216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Sodium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pools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Mass of fuel 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Mass of Na 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Power 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Mass flow rate 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No. </a:t>
                      </a:r>
                      <a:r>
                        <a:rPr lang="en-US" sz="1600" dirty="0">
                          <a:effectLst/>
                        </a:rPr>
                        <a:t>of pumps per pool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Pumping power </a:t>
                      </a:r>
                      <a:r>
                        <a:rPr lang="en-US" sz="1600" dirty="0" smtClean="0">
                          <a:effectLst/>
                        </a:rPr>
                        <a:t>/ </a:t>
                      </a:r>
                      <a:r>
                        <a:rPr lang="en-US" sz="1600" dirty="0">
                          <a:effectLst/>
                        </a:rPr>
                        <a:t>pool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1510.4 kg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22,067 kg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300 MW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1669 kg/s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 MW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01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SABR TRU FUEL PIN &amp; ASSEMBLY(</a:t>
            </a:r>
            <a:r>
              <a:rPr lang="en-US" sz="2400" dirty="0" smtClean="0"/>
              <a:t>469</a:t>
            </a:r>
            <a:r>
              <a:rPr lang="en-US" dirty="0" smtClean="0"/>
              <a:t> </a:t>
            </a:r>
            <a:r>
              <a:rPr lang="en-US" sz="2400" dirty="0" smtClean="0"/>
              <a:t>pins/</a:t>
            </a:r>
            <a:r>
              <a:rPr lang="en-US" sz="2400" dirty="0" err="1" smtClean="0"/>
              <a:t>assy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C:\Documents and Settings\ws16\Local Settings\Temporary Internet Files\Content.IE5\QEGYA6RB\Figure2[1]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315" y="1259633"/>
            <a:ext cx="6606073" cy="5411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ws16\Local Settings\Temporary Internet Files\Content.IE5\I2UXE32B\Figure3[1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612" y="1259633"/>
            <a:ext cx="5299788" cy="533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215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076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REFUELING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Rotate Pool Modules to Locations 1 and 6, </a:t>
            </a:r>
            <a:br>
              <a:rPr lang="en-US" sz="4000" dirty="0" smtClean="0"/>
            </a:br>
            <a:r>
              <a:rPr lang="en-US" sz="4000" dirty="0" smtClean="0"/>
              <a:t>Extract in Transport Cask and Remove to Hot Cell </a:t>
            </a:r>
            <a:endParaRPr lang="en-US" sz="4000" dirty="0"/>
          </a:p>
        </p:txBody>
      </p:sp>
      <p:pic>
        <p:nvPicPr>
          <p:cNvPr id="4" name="Content Placeholder 3" descr="C:\Documents and Settings\ws16\Local Settings\Temporary Internet Files\Content.IE5\AY6QVP4J\Figure4[1]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7216" y="1772816"/>
            <a:ext cx="6727371" cy="50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659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79" y="961053"/>
            <a:ext cx="10728649" cy="979713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SABR 4-Batch Fuel Cycle</a:t>
            </a:r>
            <a:br>
              <a:rPr lang="en-US" sz="3600" b="1" dirty="0" smtClean="0"/>
            </a:br>
            <a:r>
              <a:rPr lang="en-US" sz="2700" b="1" dirty="0" smtClean="0"/>
              <a:t>Max. </a:t>
            </a:r>
            <a:r>
              <a:rPr lang="en-US" sz="2700" b="1" dirty="0" err="1" smtClean="0"/>
              <a:t>keff</a:t>
            </a:r>
            <a:r>
              <a:rPr lang="en-US" sz="2700" b="1" dirty="0" smtClean="0"/>
              <a:t> =0.973 at BOL.   </a:t>
            </a:r>
            <a:r>
              <a:rPr lang="en-US" sz="2700" b="1" dirty="0" err="1" smtClean="0"/>
              <a:t>Pfus</a:t>
            </a:r>
            <a:r>
              <a:rPr lang="en-US" sz="2700" b="1" dirty="0" smtClean="0"/>
              <a:t>=233MWth BOL &lt; 500 </a:t>
            </a:r>
            <a:r>
              <a:rPr lang="en-US" sz="2700" b="1" dirty="0" err="1" smtClean="0"/>
              <a:t>MWth</a:t>
            </a:r>
            <a:r>
              <a:rPr lang="en-US" sz="2700" b="1" dirty="0" smtClean="0"/>
              <a:t> Max. </a:t>
            </a:r>
            <a:br>
              <a:rPr lang="en-US" sz="27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A SABR (@ </a:t>
            </a:r>
            <a:r>
              <a:rPr lang="en-US" sz="2700" dirty="0"/>
              <a:t>75% Availability </a:t>
            </a:r>
            <a:r>
              <a:rPr lang="en-US" sz="2700" dirty="0" smtClean="0"/>
              <a:t>&amp; 200 </a:t>
            </a:r>
            <a:r>
              <a:rPr lang="en-US" sz="2700" dirty="0" err="1"/>
              <a:t>dpa</a:t>
            </a:r>
            <a:r>
              <a:rPr lang="en-US" sz="2700" dirty="0"/>
              <a:t> fuel </a:t>
            </a:r>
            <a:r>
              <a:rPr lang="en-US" sz="2700" dirty="0" smtClean="0"/>
              <a:t>residence) </a:t>
            </a:r>
            <a:r>
              <a:rPr lang="en-US" sz="2700" dirty="0"/>
              <a:t>Can Burn 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>All the TRU (</a:t>
            </a:r>
            <a:r>
              <a:rPr lang="en-US" sz="2700" dirty="0" err="1" smtClean="0"/>
              <a:t>Pu+MA</a:t>
            </a:r>
            <a:r>
              <a:rPr lang="en-US" sz="2700" dirty="0" smtClean="0"/>
              <a:t>) Produced Annually in 3, 1000MWe LWRs or </a:t>
            </a:r>
            <a:br>
              <a:rPr lang="en-US" sz="2700" dirty="0" smtClean="0"/>
            </a:br>
            <a:r>
              <a:rPr lang="en-US" sz="2700" dirty="0" smtClean="0"/>
              <a:t>All the MA Produced Annually in 25, 1000MWe LWRs , and</a:t>
            </a:r>
            <a:br>
              <a:rPr lang="en-US" sz="2700" dirty="0" smtClean="0"/>
            </a:br>
            <a:r>
              <a:rPr lang="en-US" sz="2700" dirty="0" smtClean="0"/>
              <a:t>Can Reduce the Needed HLWR Capacity by a Factor of 10 to 100.</a:t>
            </a:r>
            <a:br>
              <a:rPr lang="en-US" sz="2700" dirty="0" smtClean="0"/>
            </a:b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8139" y="2547257"/>
            <a:ext cx="7109925" cy="452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3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18197</TotalTime>
  <Words>1288</Words>
  <Application>Microsoft Office PowerPoint</Application>
  <PresentationFormat>Widescreen</PresentationFormat>
  <Paragraphs>150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Equation</vt:lpstr>
      <vt:lpstr>  The SABR TRU-Zr Fuel, Modular Sodium-Pool Transmutation Reactor Concept W. M. Stacey, A. T. Bopp, J-P. Floyd, M. D. Hill, A. P. Moore, B. Petrovic,  C. M. Sommer, C. L. Stewart and T. M. Wilks Nuclear &amp; Radiological Engineering Program Seminar Georgia Institute of Technology, Atlanta, GA 30332 USA September 22, 2016   </vt:lpstr>
      <vt:lpstr> THE RATIONALE FOR A SUBCRITICAL ADVANCED BURNER REACTOR (SABR)</vt:lpstr>
      <vt:lpstr>Rationale (cont.)</vt:lpstr>
      <vt:lpstr>Rationale (cont. 2)</vt:lpstr>
      <vt:lpstr>SABR Plasma Performance &amp; Magnet System Will be Prototyped by ITER</vt:lpstr>
      <vt:lpstr>SABR Modular Sodium-Pool Design Fuel Assembly Based on ANL IFR &amp; GE S-PRISM Designs  Using ANL 40Zr-10Am-10Np-40Pu TRU Fuel, Including a 3 mm SiC FCI to Reduce MHD </vt:lpstr>
      <vt:lpstr>SABR TRU FUEL PIN &amp; ASSEMBLY(469 pins/assy)</vt:lpstr>
      <vt:lpstr>REFUELING Rotate Pool Modules to Locations 1 and 6,  Extract in Transport Cask and Remove to Hot Cell </vt:lpstr>
      <vt:lpstr>SABR 4-Batch Fuel Cycle Max. keff =0.973 at BOL.   Pfus=233MWth BOL &lt; 500 MWth Max.   A SABR (@ 75% Availability &amp; 200 dpa fuel residence) Can Burn   All the TRU (Pu+MA) Produced Annually in 3, 1000MWe LWRs or  All the MA Produced Annually in 25, 1000MWe LWRs , and Can Reduce the Needed HLWR Capacity by a Factor of 10 to 100. </vt:lpstr>
      <vt:lpstr>Sodium Pool Parameters</vt:lpstr>
      <vt:lpstr>TRITIUM (SABR IS MARGINALLY TRITIUM SELF-SUFFICIENT)</vt:lpstr>
      <vt:lpstr>SHIELDING (SABR MEETS 30FPY DESIGN OBJECTIVE)</vt:lpstr>
      <vt:lpstr>DYNAMIC SAFETY ANALYSES (in progress) 1. A dynamic global plasma model (particle &amp; energy balance—edge physics--boundary region/divertor--wall recycling—2D neutral transport) is being developed to study edge phenomena that would increase plasma energy loss in response to a temperature increase in order to investigate passive burn control of plasma power excursions. 2.  A 10-node neutron dynamics and heat removal dynamics model is being developed to investigate the coupled dynamics of the 10 sodium pool reactors.  Doppler, Na-voiding, fuel expansion and bowing, and core expansion effects are being modeled.</vt:lpstr>
      <vt:lpstr>ECONOMIC ANALYSIS (in progress)</vt:lpstr>
      <vt:lpstr>SUMMARY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SABR-FUNFI2</dc:title>
  <dc:creator>Stacey, Weston M</dc:creator>
  <cp:lastModifiedBy>Stacey, Weston M</cp:lastModifiedBy>
  <cp:revision>155</cp:revision>
  <cp:lastPrinted>2016-09-09T13:04:27Z</cp:lastPrinted>
  <dcterms:created xsi:type="dcterms:W3CDTF">2016-08-22T15:04:59Z</dcterms:created>
  <dcterms:modified xsi:type="dcterms:W3CDTF">2016-09-26T13:19:28Z</dcterms:modified>
</cp:coreProperties>
</file>